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0" r:id="rId4"/>
    <p:sldId id="256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7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2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9987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940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50059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34951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40448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86592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87054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1271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1620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2553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47903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70000">
              <a:srgbClr val="1B7BE5"/>
            </a:gs>
            <a:gs pos="100000">
              <a:schemeClr val="tx1">
                <a:lumMod val="95000"/>
                <a:lumOff val="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490A2-C5E4-40FF-8D35-4B88EA33C762}" type="datetimeFigureOut">
              <a:rPr lang="de-DE" smtClean="0"/>
              <a:pPr/>
              <a:t>29.02.2012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A09A9-95D6-4F9A-AA1C-065DC09D787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9514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01916416"/>
      </p:ext>
    </p:extLst>
  </p:cSld>
  <p:clrMapOvr>
    <a:masterClrMapping/>
  </p:clrMapOvr>
  <p:transition spd="slow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Was ist denn iSS überhaupt?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987824" y="1484785"/>
            <a:ext cx="590465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300" dirty="0" smtClean="0"/>
              <a:t> Administration</a:t>
            </a:r>
          </a:p>
          <a:p>
            <a:pPr>
              <a:buFont typeface="Arial" pitchFamily="34" charset="0"/>
              <a:buChar char="•"/>
            </a:pPr>
            <a:endParaRPr lang="de-DE" sz="2300" dirty="0" smtClean="0"/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Fernwartung</a:t>
            </a:r>
          </a:p>
          <a:p>
            <a:pPr lvl="1">
              <a:buFont typeface="Arial" pitchFamily="34" charset="0"/>
              <a:buChar char="•"/>
            </a:pPr>
            <a:endParaRPr lang="de-DE" sz="2300" dirty="0" smtClean="0"/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Software-Installation</a:t>
            </a:r>
          </a:p>
          <a:p>
            <a:pPr lvl="2">
              <a:buFont typeface="Arial" pitchFamily="34" charset="0"/>
              <a:buChar char="•"/>
            </a:pPr>
            <a:endParaRPr lang="de-DE" sz="2300" dirty="0" smtClean="0"/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automatische Updates</a:t>
            </a:r>
          </a:p>
          <a:p>
            <a:pPr lvl="2">
              <a:buFont typeface="Arial" pitchFamily="34" charset="0"/>
              <a:buChar char="•"/>
            </a:pPr>
            <a:endParaRPr lang="de-DE" sz="2300" dirty="0" smtClean="0"/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Herunterfahren</a:t>
            </a:r>
          </a:p>
          <a:p>
            <a:pPr lvl="2">
              <a:buFont typeface="Arial" pitchFamily="34" charset="0"/>
              <a:buChar char="•"/>
            </a:pPr>
            <a:endParaRPr lang="de-DE" sz="2300" dirty="0" smtClean="0"/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User-Support</a:t>
            </a:r>
          </a:p>
          <a:p>
            <a:pPr>
              <a:buFont typeface="Arial" pitchFamily="34" charset="0"/>
              <a:buChar char="•"/>
            </a:pPr>
            <a:endParaRPr lang="de-DE" sz="2300" dirty="0" smtClean="0"/>
          </a:p>
          <a:p>
            <a:pPr lvl="2">
              <a:buFont typeface="Arial" pitchFamily="34" charset="0"/>
              <a:buChar char="•"/>
            </a:pPr>
            <a:endParaRPr lang="de-DE" sz="2300" dirty="0" smtClean="0"/>
          </a:p>
          <a:p>
            <a:pPr>
              <a:buFont typeface="Arial" pitchFamily="34" charset="0"/>
              <a:buChar char="•"/>
            </a:pPr>
            <a:endParaRPr lang="de-DE" sz="2300" dirty="0"/>
          </a:p>
        </p:txBody>
      </p:sp>
      <p:sp>
        <p:nvSpPr>
          <p:cNvPr id="9" name="Textfeld 8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flythrough hasBounce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2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2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2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2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2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Klausurplan (iDesk Notiz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636912"/>
            <a:ext cx="4680520" cy="3456384"/>
          </a:xfrm>
          <a:prstGeom prst="rect">
            <a:avLst/>
          </a:prstGeom>
          <a:noFill/>
          <a:ln>
            <a:noFill/>
          </a:ln>
          <a:effectLst>
            <a:glow rad="228600">
              <a:schemeClr val="tx2">
                <a:lumMod val="40000"/>
                <a:lumOff val="60000"/>
                <a:alpha val="40000"/>
              </a:schemeClr>
            </a:glow>
          </a:effectLst>
        </p:spPr>
      </p:pic>
      <p:pic>
        <p:nvPicPr>
          <p:cNvPr id="10" name="Grafik 9" descr="Aufgaben (iDesk Notiz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276872"/>
            <a:ext cx="4704762" cy="2247619"/>
          </a:xfrm>
          <a:prstGeom prst="rect">
            <a:avLst/>
          </a:prstGeom>
          <a:noFill/>
          <a:ln>
            <a:noFill/>
          </a:ln>
          <a:effectLst>
            <a:glow rad="228600">
              <a:schemeClr val="tx2">
                <a:lumMod val="40000"/>
                <a:lumOff val="60000"/>
                <a:alpha val="40000"/>
              </a:schemeClr>
            </a:glow>
          </a:effectLst>
        </p:spPr>
      </p:pic>
      <p:pic>
        <p:nvPicPr>
          <p:cNvPr id="12" name="Grafik 11" descr="Umfragen (iDesk Notiz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2924944"/>
            <a:ext cx="5851747" cy="2074507"/>
          </a:xfrm>
          <a:prstGeom prst="rect">
            <a:avLst/>
          </a:prstGeom>
          <a:noFill/>
          <a:ln>
            <a:noFill/>
          </a:ln>
          <a:effectLst>
            <a:glow rad="228600">
              <a:schemeClr val="tx2">
                <a:lumMod val="40000"/>
                <a:lumOff val="60000"/>
                <a:alpha val="40000"/>
              </a:schemeClr>
            </a:glo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Was ist denn iSS überhaupt?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4" name="Grafik 13" descr="News (iDesk).png"/>
          <p:cNvPicPr>
            <a:picLocks noChangeAspect="1"/>
          </p:cNvPicPr>
          <p:nvPr/>
        </p:nvPicPr>
        <p:blipFill>
          <a:blip r:embed="rId6" cstate="print"/>
          <a:srcRect b="11031"/>
          <a:stretch>
            <a:fillRect/>
          </a:stretch>
        </p:blipFill>
        <p:spPr>
          <a:xfrm>
            <a:off x="3707904" y="3284984"/>
            <a:ext cx="4680520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feld 7"/>
          <p:cNvSpPr txBox="1"/>
          <p:nvPr/>
        </p:nvSpPr>
        <p:spPr>
          <a:xfrm>
            <a:off x="2987824" y="1484785"/>
            <a:ext cx="31683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300" dirty="0" smtClean="0"/>
              <a:t> Kommunikation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E-Mail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Forum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Chat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News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Infobildschirme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3419872" y="41490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noch nicht aktiv</a:t>
            </a:r>
            <a:endParaRPr lang="de-DE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flythrough hasBounce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8" grpId="1" build="allAtOnce"/>
      <p:bldP spid="15" grpId="0"/>
      <p:bldP spid="1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de-DE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Wie soll iSS genutzt werden?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131840" y="1628800"/>
            <a:ext cx="57606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Gruppenarbeit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erkrankte Lehrer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schnelle Informations-Verbreitung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Kommunikations-Plattform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Erleichterung Management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Gefahren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131840" y="1628800"/>
            <a:ext cx="57606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System-Ausfall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 ganze Schule lahm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Datenschutz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Passwort vergessen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275856" y="2132856"/>
            <a:ext cx="55446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Herr Brauner, Herr Schäfer,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iServ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https und Passwörter</a:t>
            </a:r>
          </a:p>
          <a:p>
            <a:pPr lvl="1">
              <a:buFont typeface="Wingdings" pitchFamily="2" charset="2"/>
              <a:buChar char="§"/>
            </a:pPr>
            <a:endParaRPr lang="de-DE" sz="2800" dirty="0" smtClean="0"/>
          </a:p>
          <a:p>
            <a:pPr lvl="1">
              <a:buFont typeface="Wingdings" pitchFamily="2" charset="2"/>
              <a:buChar char="§"/>
            </a:pPr>
            <a:endParaRPr lang="de-DE" sz="2800" dirty="0" smtClean="0"/>
          </a:p>
          <a:p>
            <a:pPr lvl="1"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hilfe@isurfstormarn.de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4545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4545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45454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bldLvl="2"/>
      <p:bldP spid="8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Zukunft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131840" y="1988840"/>
            <a:ext cx="57606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Einarbeitung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Schulungen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H="1">
            <a:off x="6156176" y="2276872"/>
            <a:ext cx="648072" cy="0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6272E-6 L 0.00399 0.1260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Zukunft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131840" y="1988840"/>
            <a:ext cx="57606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Einarbeitung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Schulungen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Computer-Führerschein inkl. iSS</a:t>
            </a:r>
            <a:b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(5. Klasse)</a:t>
            </a:r>
          </a:p>
          <a:p>
            <a:pPr>
              <a:buFont typeface="Wingdings" pitchFamily="2" charset="2"/>
              <a:buChar char="§"/>
            </a:pP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H="1">
            <a:off x="6156176" y="3140968"/>
            <a:ext cx="648072" cy="0"/>
          </a:xfrm>
          <a:prstGeom prst="straightConnector1">
            <a:avLst/>
          </a:prstGeom>
          <a:ln>
            <a:tailEnd type="arrow"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92414E-6 L 0.22448 0.11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40" y="260648"/>
            <a:ext cx="5770984" cy="1143000"/>
          </a:xfrm>
        </p:spPr>
        <p:txBody>
          <a:bodyPr>
            <a:normAutofit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Bring Your Own Device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131840" y="1484784"/>
            <a:ext cx="5760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Was ist erlaubt?</a:t>
            </a:r>
          </a:p>
          <a:p>
            <a:endParaRPr lang="de-DE" sz="2800" dirty="0" smtClean="0"/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Notebooks, </a:t>
            </a:r>
            <a:r>
              <a:rPr lang="de-DE" sz="2800" dirty="0" err="1" smtClean="0"/>
              <a:t>Netbooks</a:t>
            </a:r>
            <a:r>
              <a:rPr lang="de-DE" sz="2800" dirty="0" smtClean="0"/>
              <a:t> und </a:t>
            </a:r>
            <a:r>
              <a:rPr lang="de-DE" sz="2800" dirty="0" err="1" smtClean="0"/>
              <a:t>Tablets</a:t>
            </a:r>
            <a:endParaRPr lang="de-DE" sz="2800" dirty="0" smtClean="0"/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Mitschreiben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203848" y="4221088"/>
            <a:ext cx="5760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Was ist nicht erlaubt?</a:t>
            </a:r>
          </a:p>
          <a:p>
            <a:endParaRPr lang="de-DE" sz="2800" dirty="0" smtClean="0"/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Handys, Smartphones, MP3-Player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Spielen, Musikhören, etc.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50"/>
                            </p:stCondLst>
                            <p:childTnLst>
                              <p:par>
                                <p:cTn id="15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"/>
                            </p:stCondLst>
                            <p:childTnLst>
                              <p:par>
                                <p:cTn id="37" presetID="2" presetClass="entr" presetSubtype="2" accel="50000" decel="5000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0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131840" y="1268760"/>
            <a:ext cx="57606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400" dirty="0" smtClean="0"/>
              <a:t> Müssen wir unserem Kind jetzt ein Laptop oder </a:t>
            </a:r>
            <a:r>
              <a:rPr lang="de-DE" sz="2400" dirty="0" err="1" smtClean="0"/>
              <a:t>Tablet</a:t>
            </a:r>
            <a:r>
              <a:rPr lang="de-DE" sz="2400" dirty="0" smtClean="0"/>
              <a:t> kaufen?</a:t>
            </a:r>
          </a:p>
          <a:p>
            <a:pPr lvl="1">
              <a:buFont typeface="Arial" pitchFamily="34" charset="0"/>
              <a:buChar char="•"/>
            </a:pPr>
            <a:r>
              <a:rPr lang="de-DE" sz="2400" dirty="0" smtClean="0"/>
              <a:t> Nein.</a:t>
            </a:r>
          </a:p>
          <a:p>
            <a:pPr lvl="1">
              <a:buFont typeface="Arial" pitchFamily="34" charset="0"/>
              <a:buChar char="•"/>
            </a:pPr>
            <a:endParaRPr lang="de-DE" sz="24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Verpflichtend?!</a:t>
            </a:r>
          </a:p>
          <a:p>
            <a:pPr lvl="1">
              <a:buFont typeface="Arial" pitchFamily="34" charset="0"/>
              <a:buChar char="•"/>
            </a:pPr>
            <a:r>
              <a:rPr lang="de-DE" sz="2400" dirty="0" smtClean="0"/>
              <a:t> Nein.</a:t>
            </a:r>
          </a:p>
          <a:p>
            <a:pPr lvl="1">
              <a:buFont typeface="Arial" pitchFamily="34" charset="0"/>
              <a:buChar char="•"/>
            </a:pPr>
            <a:endParaRPr lang="de-DE" sz="24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Was ist, wenn die Geräte gestohlen werden?</a:t>
            </a:r>
          </a:p>
          <a:p>
            <a:pPr lvl="1">
              <a:buFont typeface="Arial" pitchFamily="34" charset="0"/>
              <a:buChar char="•"/>
            </a:pPr>
            <a:r>
              <a:rPr lang="de-DE" sz="2400" dirty="0" smtClean="0"/>
              <a:t> Eigene Verantwortung</a:t>
            </a:r>
          </a:p>
          <a:p>
            <a:pPr lvl="1">
              <a:buFont typeface="Arial" pitchFamily="34" charset="0"/>
              <a:buChar char="•"/>
            </a:pPr>
            <a:endParaRPr lang="de-DE" sz="24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Gleichberechtigung?</a:t>
            </a:r>
          </a:p>
          <a:p>
            <a:pPr lvl="1">
              <a:buFont typeface="Arial" pitchFamily="34" charset="0"/>
              <a:buChar char="•"/>
            </a:pPr>
            <a:r>
              <a:rPr lang="de-DE" sz="2400" dirty="0" smtClean="0"/>
              <a:t> Nicht machbar (allgemein)</a:t>
            </a:r>
          </a:p>
        </p:txBody>
      </p:sp>
      <p:sp>
        <p:nvSpPr>
          <p:cNvPr id="9" name="Rechteck 8"/>
          <p:cNvSpPr/>
          <p:nvPr/>
        </p:nvSpPr>
        <p:spPr>
          <a:xfrm rot="20035542">
            <a:off x="5418841" y="2221697"/>
            <a:ext cx="2911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de-DE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freiwillig!</a:t>
            </a:r>
            <a:endParaRPr lang="de-DE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3131840" y="260648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Bring Your Own Device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131840" y="1628800"/>
            <a:ext cx="57606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800" dirty="0" smtClean="0"/>
              <a:t> Einführung: ziemlich überstürzt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Ja. Entschuldigung! </a:t>
            </a:r>
            <a:r>
              <a:rPr lang="de-DE" sz="2800" dirty="0" smtClean="0">
                <a:sym typeface="Wingdings" pitchFamily="2" charset="2"/>
              </a:rPr>
              <a:t></a:t>
            </a:r>
            <a:endParaRPr lang="de-DE" sz="2800" dirty="0" smtClean="0"/>
          </a:p>
          <a:p>
            <a:pPr lvl="1">
              <a:buFont typeface="Arial" pitchFamily="34" charset="0"/>
              <a:buChar char="•"/>
            </a:pPr>
            <a:endParaRPr lang="de-DE" sz="2800" dirty="0" smtClean="0"/>
          </a:p>
          <a:p>
            <a:pPr>
              <a:buFont typeface="Arial" pitchFamily="34" charset="0"/>
              <a:buChar char="•"/>
            </a:pPr>
            <a:r>
              <a:rPr lang="de-DE" sz="2800" dirty="0" smtClean="0"/>
              <a:t> Warum Laptop in der Schule?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komfortabel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schnell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einfach</a:t>
            </a:r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Zeitersparnis </a:t>
            </a:r>
            <a:r>
              <a:rPr lang="de-DE" sz="2400" dirty="0" smtClean="0"/>
              <a:t>(</a:t>
            </a:r>
            <a:r>
              <a:rPr lang="de-DE" sz="2400" dirty="0" smtClean="0"/>
              <a:t>Freistunden nutzen)</a:t>
            </a:r>
            <a:endParaRPr lang="de-DE" sz="2800" dirty="0" smtClean="0"/>
          </a:p>
          <a:p>
            <a:pPr lvl="1">
              <a:buFont typeface="Arial" pitchFamily="34" charset="0"/>
              <a:buChar char="•"/>
            </a:pPr>
            <a:r>
              <a:rPr lang="de-DE" sz="2800" dirty="0" smtClean="0"/>
              <a:t> persönliche Einstellungen am PC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131840" y="260648"/>
            <a:ext cx="5770984" cy="1143000"/>
          </a:xfrm>
        </p:spPr>
        <p:txBody>
          <a:bodyPr>
            <a:normAutofit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Bring Your Own Device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Abschluss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619672" y="2492896"/>
            <a:ext cx="2410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Fragen?</a:t>
            </a:r>
            <a:endParaRPr lang="de-DE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028875" y="3573016"/>
            <a:ext cx="392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Anregungen?</a:t>
            </a:r>
            <a:endParaRPr lang="de-DE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4" y="5157192"/>
            <a:ext cx="3240360" cy="201622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0" y="5733256"/>
            <a:ext cx="5004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20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  <a:endParaRPr lang="de-DE" sz="2000" i="1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latin typeface="Architects Daughter" pitchFamily="2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0" y="5229200"/>
            <a:ext cx="914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6" presetClass="emph" presetSubtype="0" repeatCount="400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554" b="38847"/>
          <a:stretch>
            <a:fillRect/>
          </a:stretch>
        </p:blipFill>
        <p:spPr>
          <a:xfrm>
            <a:off x="2150732" y="2636912"/>
            <a:ext cx="4842537" cy="1224136"/>
          </a:xfrm>
          <a:prstGeom prst="rect">
            <a:avLst/>
          </a:prstGeom>
        </p:spPr>
      </p:pic>
      <p:sp>
        <p:nvSpPr>
          <p:cNvPr id="6" name="Freihandform 5"/>
          <p:cNvSpPr/>
          <p:nvPr/>
        </p:nvSpPr>
        <p:spPr>
          <a:xfrm>
            <a:off x="2843808" y="3861048"/>
            <a:ext cx="3744416" cy="216024"/>
          </a:xfrm>
          <a:custGeom>
            <a:avLst/>
            <a:gdLst>
              <a:gd name="connsiteX0" fmla="*/ 0 w 3725839"/>
              <a:gd name="connsiteY0" fmla="*/ 486771 h 486771"/>
              <a:gd name="connsiteX1" fmla="*/ 3725839 w 3725839"/>
              <a:gd name="connsiteY1" fmla="*/ 90985 h 48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25839" h="486771">
                <a:moveTo>
                  <a:pt x="0" y="486771"/>
                </a:moveTo>
                <a:cubicBezTo>
                  <a:pt x="1705970" y="243385"/>
                  <a:pt x="3411941" y="0"/>
                  <a:pt x="3725839" y="909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24291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554" b="38847"/>
          <a:stretch>
            <a:fillRect/>
          </a:stretch>
        </p:blipFill>
        <p:spPr>
          <a:xfrm>
            <a:off x="2150732" y="2636912"/>
            <a:ext cx="4842537" cy="1224136"/>
          </a:xfrm>
          <a:prstGeom prst="rect">
            <a:avLst/>
          </a:prstGeom>
        </p:spPr>
      </p:pic>
      <p:sp>
        <p:nvSpPr>
          <p:cNvPr id="6" name="Freihandform 5"/>
          <p:cNvSpPr/>
          <p:nvPr/>
        </p:nvSpPr>
        <p:spPr>
          <a:xfrm>
            <a:off x="2843808" y="3861048"/>
            <a:ext cx="3744416" cy="216024"/>
          </a:xfrm>
          <a:custGeom>
            <a:avLst/>
            <a:gdLst>
              <a:gd name="connsiteX0" fmla="*/ 0 w 3725839"/>
              <a:gd name="connsiteY0" fmla="*/ 486771 h 486771"/>
              <a:gd name="connsiteX1" fmla="*/ 3725839 w 3725839"/>
              <a:gd name="connsiteY1" fmla="*/ 90985 h 48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25839" h="486771">
                <a:moveTo>
                  <a:pt x="0" y="486771"/>
                </a:moveTo>
                <a:cubicBezTo>
                  <a:pt x="1705970" y="243385"/>
                  <a:pt x="3411941" y="0"/>
                  <a:pt x="3725839" y="909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24291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01916416"/>
      </p:ext>
    </p:extLst>
  </p:cSld>
  <p:clrMapOvr>
    <a:masterClrMapping/>
  </p:clrMapOvr>
  <p:transition spd="slow" advTm="1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508"/>
          <a:stretch/>
        </p:blipFill>
        <p:spPr>
          <a:xfrm>
            <a:off x="0" y="476672"/>
            <a:ext cx="9144000" cy="5603371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755576" y="242088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christian.kalusky</a:t>
            </a:r>
            <a:endParaRPr lang="de-DE" sz="1400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285267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*****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xmlns="" val="2381952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2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de-DE" b="1" spc="50" dirty="0" smtClean="0">
                <a:ln w="28575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outerShdw blurRad="50800" dist="38100" dir="5400000" sx="104000" sy="104000" algn="t" rotWithShape="0">
                    <a:prstClr val="black">
                      <a:alpha val="13000"/>
                    </a:prstClr>
                  </a:outerShdw>
                  <a:reflection blurRad="190500" stA="23000" endPos="50000" dist="76200" dir="5400000" sy="-100000" algn="bl" rotWithShape="0"/>
                </a:effectLst>
              </a:rPr>
              <a:t>iSurfStormarn</a:t>
            </a:r>
            <a:endParaRPr lang="de-DE" dirty="0">
              <a:ln w="28575">
                <a:solidFill>
                  <a:schemeClr val="bg1"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outerShdw blurRad="50800" dist="38100" dir="5400000" sx="104000" sy="104000" algn="t" rotWithShape="0">
                  <a:prstClr val="black">
                    <a:alpha val="13000"/>
                  </a:prstClr>
                </a:outerShdw>
                <a:reflection blurRad="190500" stA="23000" endPos="50000" dist="76200" dir="5400000" sy="-100000" algn="bl" rotWithShape="0"/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ln w="381" cap="rnd"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bg1"/>
                </a:solidFill>
                <a:effectLst>
                  <a:reflection blurRad="76200" stA="53000" endPos="34000" dist="12700" dir="5400000" sy="-100000" algn="bl" rotWithShape="0"/>
                </a:effectLst>
              </a:rPr>
              <a:t>Das neue Server-System an der Stormarnschule</a:t>
            </a:r>
            <a:endParaRPr lang="de-DE" dirty="0">
              <a:ln w="381" cap="rnd"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  <a:effectLst>
                <a:reflection blurRad="76200" stA="53000" endPos="34000" dist="12700" dir="5400000" sy="-100000" algn="bl" rotWithShape="0"/>
              </a:effectLst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3198943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Übersicht Fragen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ist iSurfStormarn denn überhaupt?</a:t>
            </a:r>
          </a:p>
          <a:p>
            <a:r>
              <a:rPr lang="de-DE" dirty="0" smtClean="0"/>
              <a:t>Wie soll es genutzt werden?</a:t>
            </a:r>
          </a:p>
          <a:p>
            <a:r>
              <a:rPr lang="de-DE" dirty="0" smtClean="0"/>
              <a:t>Welche Gefahren kann es geben?</a:t>
            </a:r>
          </a:p>
          <a:p>
            <a:r>
              <a:rPr lang="de-DE" dirty="0" smtClean="0"/>
              <a:t>Zukunft von iSS an der Stormarnschule?</a:t>
            </a:r>
          </a:p>
          <a:p>
            <a:r>
              <a:rPr lang="de-DE" dirty="0" smtClean="0"/>
              <a:t>Bring Your Own Device?!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1644683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Was ist denn iSS überhaupt?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40916" y="1582341"/>
            <a:ext cx="3223263" cy="42976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5816" y="2492896"/>
            <a:ext cx="5770984" cy="2404864"/>
          </a:xfrm>
        </p:spPr>
        <p:txBody>
          <a:bodyPr>
            <a:normAutofit/>
          </a:bodyPr>
          <a:lstStyle/>
          <a:p>
            <a:r>
              <a:rPr lang="de-DE" sz="2800" dirty="0" smtClean="0"/>
              <a:t>Server-System</a:t>
            </a:r>
          </a:p>
          <a:p>
            <a:endParaRPr lang="de-DE" sz="2800" dirty="0" smtClean="0"/>
          </a:p>
          <a:p>
            <a:r>
              <a:rPr lang="de-DE" sz="2800" dirty="0" smtClean="0"/>
              <a:t>Web-Oberfläche</a:t>
            </a:r>
          </a:p>
          <a:p>
            <a:pPr>
              <a:buNone/>
            </a:pPr>
            <a:r>
              <a:rPr lang="de-DE" sz="2800" dirty="0" smtClean="0"/>
              <a:t>(www.isurfstormarn.de)</a:t>
            </a:r>
          </a:p>
        </p:txBody>
      </p:sp>
      <p:pic>
        <p:nvPicPr>
          <p:cNvPr id="1026" name="Picture 2" descr="C:\Dokumente und Einstellungen\Administrator\Desktop\iSS Präsentation\iSS iDes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653136"/>
            <a:ext cx="3729120" cy="1778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feld 9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5269713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21146 -0.1594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8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Was ist denn iSS überhaupt?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987824" y="1484785"/>
            <a:ext cx="590465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300" dirty="0" smtClean="0"/>
              <a:t> Server: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steht im Computerraum unserer Schule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„private Cloud“</a:t>
            </a:r>
          </a:p>
          <a:p>
            <a:pPr lvl="1">
              <a:buFont typeface="Arial" pitchFamily="34" charset="0"/>
              <a:buChar char="•"/>
            </a:pPr>
            <a:endParaRPr lang="de-DE" sz="2300" dirty="0" smtClean="0"/>
          </a:p>
          <a:p>
            <a:pPr lvl="1">
              <a:buFont typeface="Arial" pitchFamily="34" charset="0"/>
              <a:buChar char="•"/>
            </a:pPr>
            <a:endParaRPr lang="de-DE" sz="2300" dirty="0" smtClean="0"/>
          </a:p>
          <a:p>
            <a:pPr>
              <a:buFont typeface="Arial" pitchFamily="34" charset="0"/>
              <a:buChar char="•"/>
            </a:pPr>
            <a:r>
              <a:rPr lang="de-DE" sz="2300" dirty="0" smtClean="0"/>
              <a:t> Web-Oberfläche/Plattform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4 wesentliche Aspekte:</a:t>
            </a:r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Management </a:t>
            </a:r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Schulalltags-Unterstützung</a:t>
            </a:r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Administration</a:t>
            </a:r>
          </a:p>
          <a:p>
            <a:pPr lvl="2">
              <a:buFont typeface="Arial" pitchFamily="34" charset="0"/>
              <a:buChar char="•"/>
            </a:pPr>
            <a:r>
              <a:rPr lang="de-DE" sz="2300" dirty="0" smtClean="0"/>
              <a:t> Kommunikation</a:t>
            </a:r>
          </a:p>
          <a:p>
            <a:pPr>
              <a:buFont typeface="Arial" pitchFamily="34" charset="0"/>
              <a:buChar char="•"/>
            </a:pPr>
            <a:endParaRPr lang="de-DE" sz="2300" dirty="0" smtClean="0"/>
          </a:p>
          <a:p>
            <a:pPr lvl="2">
              <a:buFont typeface="Arial" pitchFamily="34" charset="0"/>
              <a:buChar char="•"/>
            </a:pPr>
            <a:endParaRPr lang="de-DE" sz="2300" dirty="0" smtClean="0"/>
          </a:p>
          <a:p>
            <a:pPr>
              <a:buFont typeface="Arial" pitchFamily="34" charset="0"/>
              <a:buChar char="•"/>
            </a:pPr>
            <a:endParaRPr lang="de-DE" sz="2300" dirty="0"/>
          </a:p>
        </p:txBody>
      </p:sp>
      <p:sp>
        <p:nvSpPr>
          <p:cNvPr id="9" name="Textfeld 8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flythrough hasBounce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Was ist denn iSS überhaupt?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987824" y="1484785"/>
            <a:ext cx="23042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300" dirty="0" smtClean="0"/>
              <a:t> Management 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Aufgaben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Klausurplan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Umfragen</a:t>
            </a:r>
            <a:endParaRPr lang="de-DE" sz="2300" dirty="0"/>
          </a:p>
        </p:txBody>
      </p:sp>
      <p:pic>
        <p:nvPicPr>
          <p:cNvPr id="10" name="Grafik 9" descr="Aufgaben (iDesk Notiz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996952"/>
            <a:ext cx="6084168" cy="142080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12500"/>
          </a:effectLst>
        </p:spPr>
      </p:pic>
      <p:pic>
        <p:nvPicPr>
          <p:cNvPr id="11" name="Grafik 10" descr="Klausurplan (iDesk Notiz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284984"/>
            <a:ext cx="2666667" cy="79047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" name="Grafik 11" descr="Umfragen (iDesk Notiz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67336" y="2996952"/>
            <a:ext cx="5976664" cy="1468405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13" name="Textfeld 12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flythrough hasBounce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8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Umfragen (iDesk Notiz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564904"/>
            <a:ext cx="5997432" cy="9563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feld 12"/>
          <p:cNvSpPr txBox="1"/>
          <p:nvPr/>
        </p:nvSpPr>
        <p:spPr>
          <a:xfrm>
            <a:off x="6732240" y="2780928"/>
            <a:ext cx="151216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Michaela Witte</a:t>
            </a:r>
          </a:p>
          <a:p>
            <a:r>
              <a:rPr lang="de-DE" sz="1050" dirty="0" smtClean="0"/>
              <a:t>Max Mustermann</a:t>
            </a:r>
          </a:p>
          <a:p>
            <a:r>
              <a:rPr lang="de-DE" sz="1050" dirty="0" smtClean="0"/>
              <a:t>Christian Kalusky</a:t>
            </a:r>
            <a:endParaRPr lang="de-DE" sz="1050" dirty="0"/>
          </a:p>
        </p:txBody>
      </p:sp>
      <p:pic>
        <p:nvPicPr>
          <p:cNvPr id="11" name="Grafik 10" descr="Klausurplan (iDesk Notiz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3284984"/>
            <a:ext cx="4754195" cy="2525007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0" name="Grafik 9" descr="Aufgaben (iDesk Notiz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2204864"/>
            <a:ext cx="5885072" cy="3499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Grafik 14" descr="Aufgaben (iDesk Notiz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4005064"/>
            <a:ext cx="3828460" cy="1641674"/>
          </a:xfrm>
          <a:prstGeom prst="rect">
            <a:avLst/>
          </a:prstGeom>
          <a:ln>
            <a:noFill/>
          </a:ln>
          <a:effectLst>
            <a:glow rad="139700">
              <a:schemeClr val="tx2">
                <a:lumMod val="20000"/>
                <a:lumOff val="80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Grafik 13" descr="Klausurplan (iDesk Notiz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9832" y="3645025"/>
            <a:ext cx="5822819" cy="2376264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292100" dist="38100" dir="5400000" sx="101000" sy="101000" algn="ctr" rotWithShape="0">
                    <a:srgbClr val="000000">
                      <a:alpha val="90000"/>
                    </a:srgbClr>
                  </a:outerShdw>
                </a:effectLst>
              </a:rPr>
              <a:t>Was ist denn iSS überhaupt?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2886263" y="0"/>
            <a:ext cx="0" cy="6858000"/>
          </a:xfrm>
          <a:prstGeom prst="line">
            <a:avLst/>
          </a:prstGeom>
          <a:ln w="3175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5443351"/>
            <a:ext cx="2592288" cy="207383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987824" y="1484785"/>
            <a:ext cx="396044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300" dirty="0" smtClean="0"/>
              <a:t> Schulalltags-Unterstützung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Räume buchen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Rechner sperren</a:t>
            </a:r>
          </a:p>
          <a:p>
            <a:pPr lvl="1">
              <a:buFont typeface="Arial" pitchFamily="34" charset="0"/>
              <a:buChar char="•"/>
            </a:pPr>
            <a:endParaRPr lang="de-DE" sz="2300" dirty="0" smtClean="0"/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Adressbuch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Kalender</a:t>
            </a:r>
          </a:p>
          <a:p>
            <a:pPr lvl="1">
              <a:buFont typeface="Arial" pitchFamily="34" charset="0"/>
              <a:buChar char="•"/>
            </a:pPr>
            <a:r>
              <a:rPr lang="de-DE" sz="2300" dirty="0" smtClean="0"/>
              <a:t> Dateien austauschen</a:t>
            </a:r>
          </a:p>
        </p:txBody>
      </p:sp>
      <p:pic>
        <p:nvPicPr>
          <p:cNvPr id="16" name="Grafik 15" descr="Kalender (iDesk Notiz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084168" y="4077072"/>
            <a:ext cx="2638095" cy="12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feld 16"/>
          <p:cNvSpPr txBox="1"/>
          <p:nvPr/>
        </p:nvSpPr>
        <p:spPr>
          <a:xfrm>
            <a:off x="0" y="1582341"/>
            <a:ext cx="2915816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b="1" dirty="0" smtClean="0"/>
              <a:t>Was ist denn iSS überhaupt?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rgbClr val="F2F2F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Wie soll es genutzt werden?</a:t>
            </a:r>
          </a:p>
          <a:p>
            <a:pPr marL="285750" indent="-285750"/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Welche Gefahren kann es geben?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Zukunft von iSS an der Stormarnschule?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Bring Your Own Device?!</a:t>
            </a:r>
          </a:p>
          <a:p>
            <a:pPr marL="285750" indent="-285750">
              <a:buFont typeface="Arial" pitchFamily="34" charset="0"/>
              <a:buChar char="•"/>
            </a:pP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0" y="609329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Schülervertretung</a:t>
            </a:r>
          </a:p>
          <a:p>
            <a:pPr algn="ctr"/>
            <a:r>
              <a:rPr lang="de-DE" sz="1600" i="1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chitects Daughter" pitchFamily="2" charset="0"/>
              </a:rPr>
              <a:t>der Stormarnschule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1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flythrough hasBounce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/>
      <p:bldP spid="8" grpId="0" uiExpand="1" build="p" bldLvl="2"/>
      <p:bldP spid="8" grpId="1" build="allAtOnce" rev="1"/>
    </p:bldLst>
  </p:timing>
</p:sld>
</file>

<file path=ppt/theme/theme1.xml><?xml version="1.0" encoding="utf-8"?>
<a:theme xmlns:a="http://schemas.openxmlformats.org/drawingml/2006/main" name="Netzwerk-Verwaltung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Netzwerk-Verwaltung</Template>
  <TotalTime>0</TotalTime>
  <Words>788</Words>
  <Application>Microsoft Office PowerPoint</Application>
  <PresentationFormat>Bildschirmpräsentation (4:3)</PresentationFormat>
  <Paragraphs>284</Paragraphs>
  <Slides>21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Netzwerk-Verwaltung</vt:lpstr>
      <vt:lpstr>Folie 1</vt:lpstr>
      <vt:lpstr>Folie 2</vt:lpstr>
      <vt:lpstr>Folie 3</vt:lpstr>
      <vt:lpstr>iSurfStormarn</vt:lpstr>
      <vt:lpstr>Übersicht Fragen</vt:lpstr>
      <vt:lpstr>Was ist denn iSS überhaupt?</vt:lpstr>
      <vt:lpstr>Was ist denn iSS überhaupt?</vt:lpstr>
      <vt:lpstr>Was ist denn iSS überhaupt?</vt:lpstr>
      <vt:lpstr>Was ist denn iSS überhaupt?</vt:lpstr>
      <vt:lpstr>Was ist denn iSS überhaupt?</vt:lpstr>
      <vt:lpstr>Was ist denn iSS überhaupt?</vt:lpstr>
      <vt:lpstr>Wie soll iSS genutzt werden?</vt:lpstr>
      <vt:lpstr>Gefahren</vt:lpstr>
      <vt:lpstr>Zukunft</vt:lpstr>
      <vt:lpstr>Zukunft</vt:lpstr>
      <vt:lpstr>Bring Your Own Device</vt:lpstr>
      <vt:lpstr>Folie 17</vt:lpstr>
      <vt:lpstr>Bring Your Own Device</vt:lpstr>
      <vt:lpstr>Abschluss</vt:lpstr>
      <vt:lpstr>Folie 20</vt:lpstr>
      <vt:lpstr>Folie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iSurfStormarn</dc:title>
  <dc:creator>Chris</dc:creator>
  <cp:lastModifiedBy>Christian Michael Kalusky</cp:lastModifiedBy>
  <cp:revision>80</cp:revision>
  <dcterms:created xsi:type="dcterms:W3CDTF">2012-02-20T14:41:18Z</dcterms:created>
  <dcterms:modified xsi:type="dcterms:W3CDTF">2012-02-29T00:38:59Z</dcterms:modified>
</cp:coreProperties>
</file>